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customXml/itemProps1.xml" ContentType="application/vnd.openxmlformats-officedocument.customXmlProperties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removePersonalInfoOnSave="1">
  <p:sldMasterIdLst>
    <p:sldMasterId id="2147483648" r:id="rId1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rtl="0">
      <a:defRPr/>
    </a:defPPr>
    <a:lvl1pPr marL="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6912031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>
              <a:defRPr/>
            </a:pPr>
            <a:endParaRPr lang="ru-RU"/>
          </a:p>
        </p:txBody>
      </p:sp>
      <p:sp>
        <p:nvSpPr>
          <p:cNvPr id="1677545347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>
              <a:defRPr/>
            </a:pPr>
            <a:fld id="{635290D6-ED25-48F8-862E-D6C23DB93553}" type="datetime1">
              <a:rPr lang="ru-RU"/>
              <a:t>19.08.2025</a:t>
            </a:fld>
            <a:endParaRPr lang="ru-RU"/>
          </a:p>
        </p:txBody>
      </p:sp>
      <p:sp>
        <p:nvSpPr>
          <p:cNvPr id="139960061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>
              <a:defRPr/>
            </a:pPr>
            <a:endParaRPr lang="ru-RU"/>
          </a:p>
        </p:txBody>
      </p:sp>
      <p:sp>
        <p:nvSpPr>
          <p:cNvPr id="1941594888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0116241" name="Нижний колонтитул 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>
              <a:defRPr/>
            </a:pPr>
            <a:endParaRPr lang="ru-RU"/>
          </a:p>
        </p:txBody>
      </p:sp>
      <p:sp>
        <p:nvSpPr>
          <p:cNvPr id="2093088654" name="Номер слайда 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>
              <a:defRPr/>
            </a:pPr>
            <a:fld id="{CED33291-C0D9-4415-AEC4-F67D377A5AD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5119013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02944641" name="Заметки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52375133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 rtlCol="0"/>
          <a:lstStyle/>
          <a:p>
            <a:pPr rtl="0">
              <a:defRPr/>
            </a:pPr>
            <a:fld id="{CED33291-C0D9-4415-AEC4-F67D377A5ADC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660FE3-38BC-6833-2DF5-7A81A8C2C80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58AC30-6583-74FB-EC7D-F364989BEF8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891599-8687-F241-0568-08B0665D1A2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E0A669-CAD3-D314-B7DC-77BE05998C3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EA3E51-ECBB-63C0-8F1A-EC0AF954083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BFE1E5-3515-CEFB-AE2E-78DE9D041EC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058E24-AB06-B206-B779-B39D74D634E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436D4B-5BB5-4120-0A2B-87F30DC3D9E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7B0940-57BF-A235-3A01-5AE9AB0335D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04EA4E-23BC-F0D0-A831-8273DD94A08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305296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7274261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16672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CEAFB7-1D80-C015-8AC6-18B8D133918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E93EC4-8D7A-8FA9-B858-EA67F5C94C3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D55A99-41AC-1E0A-764B-537AD347B42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1FB0D5-0059-1CAF-CDE7-4611A6DF45A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2DC278-A765-0E48-2B86-9B11BC557E4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5EA2C4-C59D-53B5-347E-00C087304AC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67346E-9CD8-1B5E-333E-0E56864DBBA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3BA2EA-6636-1330-C103-F18C5DF0E22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01570" name="Прямоугольник 6"/>
          <p:cNvSpPr/>
          <p:nvPr/>
        </p:nvSpPr>
        <p:spPr bwMode="auto">
          <a:xfrm>
            <a:off x="0" y="761999"/>
            <a:ext cx="9141619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556073" name="Прямоугольник 7"/>
          <p:cNvSpPr/>
          <p:nvPr/>
        </p:nvSpPr>
        <p:spPr bwMode="auto">
          <a:xfrm>
            <a:off x="9270263" y="761999"/>
            <a:ext cx="2925318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914328" name="Заголовок 1"/>
          <p:cNvSpPr>
            <a:spLocks noGrp="1"/>
          </p:cNvSpPr>
          <p:nvPr>
            <p:ph type="ctrTitle"/>
          </p:nvPr>
        </p:nvSpPr>
        <p:spPr bwMode="auto"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990470665" name="Подзаголовок 2"/>
          <p:cNvSpPr>
            <a:spLocks noGrp="1"/>
          </p:cNvSpPr>
          <p:nvPr>
            <p:ph type="subTitle" idx="1"/>
          </p:nvPr>
        </p:nvSpPr>
        <p:spPr bwMode="auto"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07314112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779B869A-7DF7-4AFC-A083-05894D93ACA2}" type="datetime1">
              <a:rPr lang="ru-RU"/>
              <a:t>19.08.2025</a:t>
            </a:fld>
            <a:endParaRPr lang="ru-RU"/>
          </a:p>
        </p:txBody>
      </p:sp>
      <p:sp>
        <p:nvSpPr>
          <p:cNvPr id="200746801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842901" name="Номер слайда 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953147" name="Заголовок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85950704" name="Вертикальный текст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rtlCol="0" anchor="t"/>
          <a:lstStyle/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38637212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CD4789FC-84AC-4768-84E4-BD43459B36C5}" type="datetime1">
              <a:rPr lang="ru-RU"/>
              <a:t>19.08.2025</a:t>
            </a:fld>
            <a:endParaRPr lang="ru-RU"/>
          </a:p>
        </p:txBody>
      </p:sp>
      <p:sp>
        <p:nvSpPr>
          <p:cNvPr id="1303410397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1954463354" name="Номер слайда 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3089" name="Вертикальный заголовок 1"/>
          <p:cNvSpPr>
            <a:spLocks noGrp="1"/>
          </p:cNvSpPr>
          <p:nvPr>
            <p:ph type="title" orient="vert"/>
          </p:nvPr>
        </p:nvSpPr>
        <p:spPr bwMode="auto"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79076043" name="Вертикальный текст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3867911" y="868680"/>
            <a:ext cx="7315200" cy="5120640"/>
          </a:xfrm>
        </p:spPr>
        <p:txBody>
          <a:bodyPr vert="eaVert" rtlCol="0" anchor="t"/>
          <a:lstStyle/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1957305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BBE00FC1-CF7B-4659-9A4B-7F12C0281335}" type="datetime1">
              <a:rPr lang="ru-RU"/>
              <a:t>19.08.2025</a:t>
            </a:fld>
            <a:endParaRPr lang="ru-RU"/>
          </a:p>
        </p:txBody>
      </p:sp>
      <p:sp>
        <p:nvSpPr>
          <p:cNvPr id="64706867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1804153898" name="Номер слайда 8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410999" name="Заголовок 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11840312" name="Объект 2"/>
          <p:cNvSpPr>
            <a:spLocks noGrp="1"/>
          </p:cNvSpPr>
          <p:nvPr>
            <p:ph idx="1" hasCustomPrompt="1"/>
          </p:nvPr>
        </p:nvSpPr>
        <p:spPr bwMode="auto"/>
        <p:txBody>
          <a:bodyPr rtlCol="0"/>
          <a:lstStyle/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757111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1C23351C-68D9-42D5-9EC3-F1B8AA605711}" type="datetime1">
              <a:rPr lang="ru-RU"/>
              <a:t>19.08.2025</a:t>
            </a:fld>
            <a:endParaRPr lang="ru-RU"/>
          </a:p>
        </p:txBody>
      </p:sp>
      <p:sp>
        <p:nvSpPr>
          <p:cNvPr id="3469140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1118271114" name="Номер слайда 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451315" name="Заголовок 1"/>
          <p:cNvSpPr>
            <a:spLocks noGrp="1"/>
          </p:cNvSpPr>
          <p:nvPr>
            <p:ph type="title"/>
          </p:nvPr>
        </p:nvSpPr>
        <p:spPr bwMode="auto">
          <a:xfrm>
            <a:off x="3867911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94929215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1311164668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CF30139D-AB25-4299-BB33-F53BF6513706}" type="datetime1">
              <a:rPr lang="ru-RU"/>
              <a:t>19.08.2025</a:t>
            </a:fld>
            <a:endParaRPr lang="ru-RU"/>
          </a:p>
        </p:txBody>
      </p:sp>
      <p:sp>
        <p:nvSpPr>
          <p:cNvPr id="51797789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466905687" name="Номер слайда 5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Два 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3337850" name="Заголовок 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20055733" name="Объект 2"/>
          <p:cNvSpPr>
            <a:spLocks noGrp="1"/>
          </p:cNvSpPr>
          <p:nvPr>
            <p:ph sz="half" idx="1" hasCustomPrompt="1"/>
          </p:nvPr>
        </p:nvSpPr>
        <p:spPr bwMode="auto">
          <a:xfrm>
            <a:off x="3867911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35146816" name="Объект 3"/>
          <p:cNvSpPr>
            <a:spLocks noGrp="1"/>
          </p:cNvSpPr>
          <p:nvPr>
            <p:ph sz="half" idx="2" hasCustomPrompt="1"/>
          </p:nvPr>
        </p:nvSpPr>
        <p:spPr bwMode="auto"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52273445" name="Дата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CFC344B3-D503-4D44-B02D-209738ECE0BB}" type="datetime1">
              <a:rPr lang="ru-RU"/>
              <a:t>19.08.2025</a:t>
            </a:fld>
            <a:endParaRPr lang="ru-RU"/>
          </a:p>
        </p:txBody>
      </p:sp>
      <p:sp>
        <p:nvSpPr>
          <p:cNvPr id="11973163" name="Нижний колонтитул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2027815099" name="Номер слайда 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579751" name="Заголовок 9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61703416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3867911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32472583" name="Объект 3"/>
          <p:cNvSpPr>
            <a:spLocks noGrp="1"/>
          </p:cNvSpPr>
          <p:nvPr>
            <p:ph sz="half" idx="2" hasCustomPrompt="1"/>
          </p:nvPr>
        </p:nvSpPr>
        <p:spPr bwMode="auto">
          <a:xfrm>
            <a:off x="3867911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53780487" name="Текст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7818462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62283419" name="Объект 5"/>
          <p:cNvSpPr>
            <a:spLocks noGrp="1"/>
          </p:cNvSpPr>
          <p:nvPr>
            <p:ph sz="quarter" idx="4" hasCustomPrompt="1"/>
          </p:nvPr>
        </p:nvSpPr>
        <p:spPr bwMode="auto">
          <a:xfrm>
            <a:off x="781846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33739998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085DA753-2F52-4199-8B70-6811C82AEE0F}" type="datetime1">
              <a:rPr lang="ru-RU"/>
              <a:t>19.08.2025</a:t>
            </a:fld>
            <a:endParaRPr lang="ru-RU"/>
          </a:p>
        </p:txBody>
      </p:sp>
      <p:sp>
        <p:nvSpPr>
          <p:cNvPr id="518220127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1775985777" name="Номер слайда 11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196306" name="Заголовок 5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2124310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30D9CDEF-9B32-433C-B01A-D5B73FC8BB29}" type="datetime1">
              <a:rPr lang="ru-RU"/>
              <a:t>19.08.2025</a:t>
            </a:fld>
            <a:endParaRPr lang="ru-RU"/>
          </a:p>
        </p:txBody>
      </p:sp>
      <p:sp>
        <p:nvSpPr>
          <p:cNvPr id="66921674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2008058538" name="Номер слайда 7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79064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8DC1667C-2573-4637-AB7E-C51A89CA1003}" type="datetime1">
              <a:rPr lang="ru-RU"/>
              <a:t>19.08.2025</a:t>
            </a:fld>
            <a:endParaRPr lang="ru-RU"/>
          </a:p>
        </p:txBody>
      </p:sp>
      <p:sp>
        <p:nvSpPr>
          <p:cNvPr id="1042241031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1208886921" name="Номер слайда 6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524380" name="Заголовок 1"/>
          <p:cNvSpPr>
            <a:spLocks noGrp="1"/>
          </p:cNvSpPr>
          <p:nvPr>
            <p:ph type="title"/>
          </p:nvPr>
        </p:nvSpPr>
        <p:spPr bwMode="auto"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04841571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3867911" y="868680"/>
            <a:ext cx="731520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41900" name="Текст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930948337" name="Дата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28FB90F9-28BD-4A39-8DC4-C668CC79E405}" type="datetime1">
              <a:rPr lang="ru-RU"/>
              <a:t>19.08.2025</a:t>
            </a:fld>
            <a:endParaRPr lang="ru-RU"/>
          </a:p>
        </p:txBody>
      </p:sp>
      <p:sp>
        <p:nvSpPr>
          <p:cNvPr id="232830100" name="Нижний колонтитул 8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556079576" name="Номер слайда 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982750" name="Заголовок 1"/>
          <p:cNvSpPr>
            <a:spLocks noGrp="1"/>
          </p:cNvSpPr>
          <p:nvPr>
            <p:ph type="title"/>
          </p:nvPr>
        </p:nvSpPr>
        <p:spPr bwMode="auto"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49913501" name="Рисунок 2"/>
          <p:cNvSpPr>
            <a:spLocks noChangeAspect="1" noGrp="1"/>
          </p:cNvSpPr>
          <p:nvPr>
            <p:ph type="pic" idx="1" hasCustomPrompt="1"/>
          </p:nvPr>
        </p:nvSpPr>
        <p:spPr bwMode="auto">
          <a:xfrm>
            <a:off x="3570644" y="767418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>
              <a:defRPr/>
            </a:pPr>
            <a:r>
              <a:rPr lang="ru-RU"/>
              <a:t>Щелкните значок, чтобы добавить изображение</a:t>
            </a:r>
            <a:endParaRPr/>
          </a:p>
        </p:txBody>
      </p:sp>
      <p:sp>
        <p:nvSpPr>
          <p:cNvPr id="1244626279" name="Текст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1786538955" name="Дата 7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 rtl="0">
              <a:defRPr/>
            </a:pPr>
            <a:fld id="{05B6BC9F-46C3-4D61-A6C1-65980DF182CD}" type="datetime1">
              <a:rPr lang="ru-RU"/>
              <a:t>19.08.2025</a:t>
            </a:fld>
            <a:endParaRPr lang="ru-RU"/>
          </a:p>
        </p:txBody>
      </p:sp>
      <p:sp>
        <p:nvSpPr>
          <p:cNvPr id="1838374731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xfrm>
            <a:off x="3499101" y="6356350"/>
            <a:ext cx="5911517" cy="365125"/>
          </a:xfrm>
        </p:spPr>
        <p:txBody>
          <a:bodyPr rtlCol="0"/>
          <a:lstStyle/>
          <a:p>
            <a:pPr rtl="0">
              <a:defRPr/>
            </a:pPr>
            <a:endParaRPr lang="ru-RU"/>
          </a:p>
        </p:txBody>
      </p:sp>
      <p:sp>
        <p:nvSpPr>
          <p:cNvPr id="914754442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4187249" name="Прямоугольник 6"/>
          <p:cNvSpPr/>
          <p:nvPr/>
        </p:nvSpPr>
        <p:spPr bwMode="auto"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542010" name="Заголовок 1"/>
          <p:cNvSpPr>
            <a:spLocks noGrp="1"/>
          </p:cNvSpPr>
          <p:nvPr>
            <p:ph type="title"/>
          </p:nvPr>
        </p:nvSpPr>
        <p:spPr bwMode="auto"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28289322" name="Прямоугольник 37"/>
          <p:cNvSpPr/>
          <p:nvPr/>
        </p:nvSpPr>
        <p:spPr bwMode="auto"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173205" name="Текст 2"/>
          <p:cNvSpPr>
            <a:spLocks noGrp="1"/>
          </p:cNvSpPr>
          <p:nvPr>
            <p:ph type="body" idx="1"/>
          </p:nvPr>
        </p:nvSpPr>
        <p:spPr bwMode="auto">
          <a:xfrm>
            <a:off x="3869267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 rtl="0">
              <a:defRPr/>
            </a:pPr>
            <a:r>
              <a:rPr lang="ru-RU"/>
              <a:t>Второй уровень</a:t>
            </a:r>
            <a:endParaRPr/>
          </a:p>
          <a:p>
            <a:pPr lvl="2" rtl="0">
              <a:defRPr/>
            </a:pPr>
            <a:r>
              <a:rPr lang="ru-RU"/>
              <a:t>Третий уровень</a:t>
            </a:r>
            <a:endParaRPr/>
          </a:p>
          <a:p>
            <a:pPr lvl="3" rtl="0">
              <a:defRPr/>
            </a:pPr>
            <a:r>
              <a:rPr lang="ru-RU"/>
              <a:t>Четвертый уровень</a:t>
            </a:r>
            <a:endParaRPr/>
          </a:p>
          <a:p>
            <a:pPr lvl="4" rtl="0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9414101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>
              <a:defRPr/>
            </a:pPr>
            <a:fld id="{73E829C1-6644-43E0-BEFE-9CBC3591CACE}" type="datetime1">
              <a:rPr lang="ru-RU"/>
              <a:t>19.08.2025</a:t>
            </a:fld>
            <a:endParaRPr lang="ru-RU"/>
          </a:p>
        </p:txBody>
      </p:sp>
      <p:sp>
        <p:nvSpPr>
          <p:cNvPr id="40944676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869267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>
              <a:defRPr/>
            </a:pPr>
            <a:endParaRPr lang="ru-RU"/>
          </a:p>
        </p:txBody>
      </p:sp>
      <p:sp>
        <p:nvSpPr>
          <p:cNvPr id="645531960" name="Номер слайда 5"/>
          <p:cNvSpPr>
            <a:spLocks noGrp="1"/>
          </p:cNvSpPr>
          <p:nvPr>
            <p:ph type="sldNum" sz="quarter" idx="4"/>
          </p:nvPr>
        </p:nvSpPr>
        <p:spPr bwMode="auto"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>
              <a:defRPr/>
            </a:pPr>
            <a:fld id="{4FAB73BC-B049-4115-A692-8D63A059BFB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914400" rtl="0">
        <a:lnSpc>
          <a:spcPct val="90000"/>
        </a:lnSpc>
        <a:spcBef>
          <a:spcPts val="0"/>
        </a:spcBef>
        <a:buNone/>
        <a:defRPr sz="3600" spc="-6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>
        <a:lnSpc>
          <a:spcPct val="90000"/>
        </a:lnSpc>
        <a:spcBef>
          <a:spcPts val="1200"/>
        </a:spcBef>
        <a:buClr>
          <a:schemeClr val="accent1"/>
        </a:buClr>
        <a:buFont typeface="Wingdings 2"/>
        <a:buChar char="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6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/>
        <a:buChar char=""/>
        <a:defRPr sz="14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064457797" name="Прямоугольник 1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/>
          </a:p>
        </p:txBody>
      </p:sp>
      <p:pic>
        <p:nvPicPr>
          <p:cNvPr id="1546263124" name="Рисунок 4"/>
          <p:cNvPicPr>
            <a:picLocks noChangeAspect="1"/>
          </p:cNvPicPr>
          <p:nvPr/>
        </p:nvPicPr>
        <p:blipFill>
          <a:blip r:embed="rId3"/>
          <a:srcRect l="0" t="2926" r="9091" b="20447"/>
          <a:stretch/>
        </p:blipFill>
        <p:spPr bwMode="auto">
          <a:xfrm>
            <a:off x="10980" y="0"/>
            <a:ext cx="12188932" cy="6858000"/>
          </a:xfrm>
          <a:prstGeom prst="rect">
            <a:avLst/>
          </a:prstGeom>
        </p:spPr>
      </p:pic>
      <p:sp>
        <p:nvSpPr>
          <p:cNvPr id="1011385639" name="Прямоугольник 2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761999"/>
            <a:ext cx="4642228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52436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3130" y="1224898"/>
            <a:ext cx="3845406" cy="268334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/>
              <a:t>Система автоматизации добровольного медицинского страхования</a:t>
            </a:r>
            <a:br>
              <a:rPr lang="en-US" sz="3600"/>
            </a:br>
            <a:r>
              <a:rPr lang="en-US" sz="3600"/>
              <a:t>IT_DMS</a:t>
            </a:r>
            <a:endParaRPr lang="ru-RU" sz="3600"/>
          </a:p>
        </p:txBody>
      </p:sp>
      <p:sp>
        <p:nvSpPr>
          <p:cNvPr id="145530324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71476" y="4552950"/>
            <a:ext cx="3876892" cy="1139762"/>
          </a:xfrm>
        </p:spPr>
        <p:txBody>
          <a:bodyPr rtlCol="0">
            <a:normAutofit/>
          </a:bodyPr>
          <a:lstStyle/>
          <a:p>
            <a:pPr rtl="0">
              <a:defRPr/>
            </a:pPr>
            <a:r>
              <a:rPr lang="ru-RU" sz="1500"/>
              <a:t>Разработчик </a:t>
            </a:r>
            <a:endParaRPr/>
          </a:p>
          <a:p>
            <a:pPr>
              <a:defRPr/>
            </a:pPr>
            <a:r>
              <a:rPr lang="ru-RU" sz="1500"/>
              <a:t>К.т.н. </a:t>
            </a:r>
            <a:r>
              <a:rPr lang="ru-RU" sz="1500"/>
              <a:t>Сонин Андрей </a:t>
            </a:r>
            <a:r>
              <a:rPr lang="ru-RU" sz="1500"/>
              <a:t>Игоревич</a:t>
            </a:r>
            <a:endParaRPr/>
          </a:p>
          <a:p>
            <a:pPr>
              <a:defRPr/>
            </a:pPr>
            <a:endParaRPr lang="ru-RU" sz="1500"/>
          </a:p>
          <a:p>
            <a:pPr rtl="0">
              <a:defRPr/>
            </a:pPr>
            <a:endParaRPr lang="ru-RU"/>
          </a:p>
        </p:txBody>
      </p:sp>
      <p:sp>
        <p:nvSpPr>
          <p:cNvPr id="734716738" name="Прямоугольник 2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076958" name="Объект 2"/>
          <p:cNvSpPr>
            <a:spLocks noGrp="1"/>
          </p:cNvSpPr>
          <p:nvPr/>
        </p:nvSpPr>
        <p:spPr bwMode="auto">
          <a:xfrm flipH="0" flipV="0">
            <a:off x="5468653" y="3549001"/>
            <a:ext cx="6145455" cy="22942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>
              <a:lnSpc>
                <a:spcPct val="90000"/>
              </a:lnSpc>
              <a:spcBef>
                <a:spcPts val="1199"/>
              </a:spcBef>
              <a:buClr>
                <a:schemeClr val="accent1"/>
              </a:buClr>
              <a:buFont typeface="Wingdings 2"/>
              <a:buNone/>
              <a:defRPr sz="2200" cap="none" spc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chemeClr val="accent1"/>
              </a:buClr>
              <a:buFont typeface="Wingdings 2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/>
              </a:buClr>
              <a:buFont typeface="Wingdings 2"/>
              <a:buNone/>
              <a:defRPr/>
            </a:pPr>
            <a:r>
              <a:rPr lang="ru-RU" sz="2400" b="1" i="0" u="none" strike="noStrike" cap="none" spc="0">
                <a:solidFill>
                  <a:schemeClr val="tx1">
                    <a:lumMod val="90000"/>
                    <a:lumOff val="5000"/>
                  </a:schemeClr>
                </a:solidFill>
                <a:latin typeface="Corbel"/>
                <a:ea typeface="Corbel"/>
                <a:cs typeface="Corbel"/>
              </a:rPr>
              <a:t>"Руководство пользователя программного обеспечения Система автоматизации добровольного медицинского страхования IT_DMS"</a:t>
            </a:r>
            <a:endParaRPr>
              <a:solidFill>
                <a:schemeClr val="tx1">
                  <a:lumMod val="90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56104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Страхователи</a:t>
            </a:r>
            <a:br>
              <a:rPr lang="ru-RU" sz="2800"/>
            </a:br>
            <a:r>
              <a:rPr lang="ru-RU" sz="2800"/>
              <a:t>и застрахованные</a:t>
            </a:r>
            <a:endParaRPr lang="ru-RU" sz="2800"/>
          </a:p>
        </p:txBody>
      </p:sp>
      <p:sp>
        <p:nvSpPr>
          <p:cNvPr id="1529148270" name="TextBox 3"/>
          <p:cNvSpPr txBox="1"/>
          <p:nvPr/>
        </p:nvSpPr>
        <p:spPr bwMode="auto">
          <a:xfrm>
            <a:off x="3940233" y="515389"/>
            <a:ext cx="7157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Страхователями могу быть: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Юридические лица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Физические лица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Индивидуальные предприниматели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ru-RU"/>
          </a:p>
          <a:p>
            <a:pPr>
              <a:defRPr/>
            </a:pPr>
            <a:r>
              <a:rPr lang="ru-RU"/>
              <a:t>Страхователь в системе выполняет функцию папки, куда сложены личные дела Застрахованных лиц.</a:t>
            </a:r>
            <a:endParaRPr lang="ru-RU"/>
          </a:p>
        </p:txBody>
      </p:sp>
      <p:sp>
        <p:nvSpPr>
          <p:cNvPr id="853836213" name="TextBox 4"/>
          <p:cNvSpPr txBox="1"/>
          <p:nvPr/>
        </p:nvSpPr>
        <p:spPr bwMode="auto">
          <a:xfrm>
            <a:off x="3884988" y="3609094"/>
            <a:ext cx="2094807" cy="369332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Страхователь</a:t>
            </a:r>
            <a:endParaRPr lang="ru-RU"/>
          </a:p>
        </p:txBody>
      </p:sp>
      <p:sp>
        <p:nvSpPr>
          <p:cNvPr id="47018497" name="TextBox 6"/>
          <p:cNvSpPr txBox="1"/>
          <p:nvPr/>
        </p:nvSpPr>
        <p:spPr bwMode="auto">
          <a:xfrm>
            <a:off x="6664382" y="3411879"/>
            <a:ext cx="2555817" cy="369332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Застрахованное лицо</a:t>
            </a:r>
            <a:endParaRPr lang="ru-RU"/>
          </a:p>
        </p:txBody>
      </p:sp>
      <p:sp>
        <p:nvSpPr>
          <p:cNvPr id="199421886" name="TextBox 7"/>
          <p:cNvSpPr txBox="1"/>
          <p:nvPr/>
        </p:nvSpPr>
        <p:spPr bwMode="auto">
          <a:xfrm>
            <a:off x="6664382" y="4020812"/>
            <a:ext cx="2555818" cy="369332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Застрахованное лицо</a:t>
            </a:r>
            <a:endParaRPr/>
          </a:p>
        </p:txBody>
      </p:sp>
      <p:cxnSp>
        <p:nvCxnSpPr>
          <p:cNvPr id="1378816514" name="Соединительная линия уступом 9"/>
          <p:cNvCxnSpPr>
            <a:stCxn id="853836213" idx="3"/>
            <a:endCxn id="47018497" idx="1"/>
          </p:cNvCxnSpPr>
          <p:nvPr/>
        </p:nvCxnSpPr>
        <p:spPr bwMode="auto">
          <a:xfrm flipV="1">
            <a:off x="5979795" y="3596545"/>
            <a:ext cx="684587" cy="1972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884706" name="Соединительная линия уступом 20"/>
          <p:cNvCxnSpPr/>
          <p:nvPr/>
        </p:nvCxnSpPr>
        <p:spPr bwMode="auto">
          <a:xfrm>
            <a:off x="5979795" y="3978426"/>
            <a:ext cx="684587" cy="2964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0589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Карточка</a:t>
            </a:r>
            <a:br>
              <a:rPr lang="ru-RU"/>
            </a:br>
            <a:r>
              <a:rPr lang="ru-RU"/>
              <a:t>Страхователя</a:t>
            </a:r>
            <a:endParaRPr lang="ru-RU"/>
          </a:p>
        </p:txBody>
      </p:sp>
      <p:pic>
        <p:nvPicPr>
          <p:cNvPr id="153728196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70824" y="1699845"/>
            <a:ext cx="6657975" cy="4691430"/>
          </a:xfrm>
          <a:prstGeom prst="rect">
            <a:avLst/>
          </a:prstGeom>
        </p:spPr>
      </p:pic>
      <p:sp>
        <p:nvSpPr>
          <p:cNvPr id="1951112067" name="TextBox 4"/>
          <p:cNvSpPr txBox="1"/>
          <p:nvPr/>
        </p:nvSpPr>
        <p:spPr bwMode="auto">
          <a:xfrm>
            <a:off x="3921183" y="515389"/>
            <a:ext cx="715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Карточка Страхователя позволяет хранить различную информацию о Вашем клиенте, а также прикреплять к каждой записи внешние документы: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378447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/>
              <a:t>Карточка</a:t>
            </a:r>
            <a:br>
              <a:rPr lang="ru-RU" sz="2400"/>
            </a:br>
            <a:r>
              <a:rPr lang="ru-RU" sz="2400"/>
              <a:t>застрахованного лица</a:t>
            </a:r>
            <a:endParaRPr lang="ru-RU" sz="2400"/>
          </a:p>
        </p:txBody>
      </p:sp>
      <p:sp>
        <p:nvSpPr>
          <p:cNvPr id="7795993" name="TextBox 3"/>
          <p:cNvSpPr txBox="1"/>
          <p:nvPr/>
        </p:nvSpPr>
        <p:spPr bwMode="auto">
          <a:xfrm>
            <a:off x="3921183" y="515389"/>
            <a:ext cx="715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Карточка Застрахованного лица хранит массу сведений, включая требования по 115-ФЗ, а также согласия/отказ на рекламные рассылки.</a:t>
            </a:r>
            <a:endParaRPr/>
          </a:p>
          <a:p>
            <a:pPr>
              <a:defRPr/>
            </a:pPr>
            <a:r>
              <a:rPr lang="ru-RU"/>
              <a:t>Есть и история изменения (хронология правок):</a:t>
            </a:r>
            <a:endParaRPr/>
          </a:p>
        </p:txBody>
      </p:sp>
      <p:pic>
        <p:nvPicPr>
          <p:cNvPr id="1582750516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28206" y="1857375"/>
            <a:ext cx="7835144" cy="4167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5257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Рассылка писем</a:t>
            </a:r>
            <a:endParaRPr lang="ru-RU"/>
          </a:p>
        </p:txBody>
      </p:sp>
      <p:sp>
        <p:nvSpPr>
          <p:cNvPr id="159112272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систему встроена возможность отправлять электронные письма: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Адресно в ЛПУ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Застрахованному лицу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Делать массовые рассылки по застрахованным лицам</a:t>
            </a:r>
            <a:endParaRPr/>
          </a:p>
          <a:p>
            <a:pPr>
              <a:buFontTx/>
              <a:buChar char="-"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19254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Блок формирования документов</a:t>
            </a:r>
            <a:endParaRPr lang="ru-RU" sz="2800"/>
          </a:p>
        </p:txBody>
      </p:sp>
      <p:sp>
        <p:nvSpPr>
          <p:cNvPr id="4236298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систему встроен механизм так называемых шаблонов, которые представляют из себя сохраненные в системе файлы </a:t>
            </a:r>
            <a:r>
              <a:rPr lang="en-US"/>
              <a:t>MS Word </a:t>
            </a:r>
            <a:r>
              <a:rPr lang="ru-RU"/>
              <a:t>или </a:t>
            </a:r>
            <a:r>
              <a:rPr lang="en-US"/>
              <a:t>MS Excel </a:t>
            </a:r>
            <a:r>
              <a:rPr lang="ru-RU"/>
              <a:t>в которые программа может выводить данные в определенные поля в определенном формате.</a:t>
            </a:r>
            <a:endParaRPr/>
          </a:p>
          <a:p>
            <a:pPr marL="0" indent="0">
              <a:buNone/>
              <a:defRPr/>
            </a:pPr>
            <a:r>
              <a:rPr lang="ru-RU"/>
              <a:t>Это могут быть: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Полисы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Договоры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Пластиковые клиентские карты (для принтеров типа </a:t>
            </a:r>
            <a:r>
              <a:rPr lang="en-US"/>
              <a:t>Zebra)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Акты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Бордеро и т.д.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19213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Блок учета</a:t>
            </a:r>
            <a:br>
              <a:rPr lang="ru-RU"/>
            </a:br>
            <a:r>
              <a:rPr lang="ru-RU"/>
              <a:t>обращений</a:t>
            </a:r>
            <a:endParaRPr lang="ru-RU"/>
          </a:p>
        </p:txBody>
      </p:sp>
      <p:sp>
        <p:nvSpPr>
          <p:cNvPr id="23861512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систему встроено рабочее место сотрудника </a:t>
            </a:r>
            <a:r>
              <a:rPr lang="ru-RU"/>
              <a:t>колл</a:t>
            </a:r>
            <a:r>
              <a:rPr lang="ru-RU"/>
              <a:t>-центра по приему обращений застрахованных лиц. В зависимости от вида обращения, на экран оператору выводятся разные формы с разным набором данных для заполнения.</a:t>
            </a:r>
            <a:endParaRPr/>
          </a:p>
          <a:p>
            <a:pPr marL="0" indent="0">
              <a:buNone/>
              <a:defRPr/>
            </a:pPr>
            <a:r>
              <a:rPr lang="ru-RU"/>
              <a:t>Обращения могут быть: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Запись к врачу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Обращение на госпитализацию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Вызов скорой помощи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Претензия/благодарность 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и .д.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726517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Отчеты, выгрузки данные</a:t>
            </a:r>
            <a:endParaRPr lang="ru-RU"/>
          </a:p>
        </p:txBody>
      </p:sp>
      <p:sp>
        <p:nvSpPr>
          <p:cNvPr id="21186379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систему встроено большое количество уже готовых отчетов.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r>
              <a:rPr lang="ru-RU"/>
              <a:t>Более того, из любого журнала Вы можете экспортировать данные. Отбираете с помощью фильтра необходимый набор записей и отправляете в </a:t>
            </a:r>
            <a:r>
              <a:rPr lang="en-US"/>
              <a:t>MS Excel.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4347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Разграничение прав доступа</a:t>
            </a:r>
            <a:endParaRPr lang="ru-RU" sz="2800"/>
          </a:p>
        </p:txBody>
      </p:sp>
      <p:sp>
        <p:nvSpPr>
          <p:cNvPr id="166103055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системе можно ограничить различным пользователям доступ к тем или иным разделам.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40913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Учет действий</a:t>
            </a:r>
            <a:endParaRPr lang="ru-RU"/>
          </a:p>
        </p:txBody>
      </p:sp>
      <p:sp>
        <p:nvSpPr>
          <p:cNvPr id="102514207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/>
              <a:t>В системе ведется учет всех изменений и всех операций над данными. Всегда можно определить: кто и когда внес ту или иную запись, исправил телефон или указал новый адрес электронной почты в любом месте программы.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232482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 за внимание</a:t>
            </a:r>
            <a:endParaRPr lang="ru-RU"/>
          </a:p>
        </p:txBody>
      </p:sp>
      <p:sp>
        <p:nvSpPr>
          <p:cNvPr id="164633502" name="Объект 2"/>
          <p:cNvSpPr>
            <a:spLocks noGrp="1"/>
          </p:cNvSpPr>
          <p:nvPr>
            <p:ph idx="1"/>
          </p:nvPr>
        </p:nvSpPr>
        <p:spPr bwMode="auto">
          <a:xfrm>
            <a:off x="3869267" y="864108"/>
            <a:ext cx="7315200" cy="41269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Спасибо Вам за уделенное время. Я с удовольствием готов провести демонстрацию системы «вживую» и отвечу на Ваши вопросы.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r>
              <a:rPr lang="ru-RU"/>
              <a:t>С уважением, Андрей Сонин</a:t>
            </a:r>
            <a:endParaRPr/>
          </a:p>
          <a:p>
            <a:pPr marL="0" indent="0">
              <a:buNone/>
              <a:defRPr/>
            </a:pPr>
            <a:r>
              <a:rPr lang="ru-RU"/>
              <a:t>+</a:t>
            </a:r>
            <a:r>
              <a:rPr lang="ru-RU"/>
              <a:t>7-910-405-77-88                 9104057788</a:t>
            </a:r>
            <a:r>
              <a:rPr lang="en-US"/>
              <a:t>@mail.ru</a:t>
            </a: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834340400" name="TextBox 3"/>
          <p:cNvSpPr txBox="1"/>
          <p:nvPr/>
        </p:nvSpPr>
        <p:spPr bwMode="auto">
          <a:xfrm>
            <a:off x="3762375" y="5725020"/>
            <a:ext cx="334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/>
              <a:t>2025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84678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Назначение</a:t>
            </a:r>
            <a:br>
              <a:rPr lang="ru-RU"/>
            </a:br>
            <a:r>
              <a:rPr lang="ru-RU"/>
              <a:t>системы</a:t>
            </a:r>
            <a:endParaRPr lang="ru-RU"/>
          </a:p>
        </p:txBody>
      </p:sp>
      <p:sp>
        <p:nvSpPr>
          <p:cNvPr id="1156517002" name="Объект 2"/>
          <p:cNvSpPr>
            <a:spLocks noGrp="1"/>
          </p:cNvSpPr>
          <p:nvPr>
            <p:ph idx="1"/>
          </p:nvPr>
        </p:nvSpPr>
        <p:spPr bwMode="auto">
          <a:xfrm>
            <a:off x="3636511" y="764770"/>
            <a:ext cx="7178346" cy="408944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800"/>
              <a:t>Система предназначена для автоматизации документооборота страховой или </a:t>
            </a:r>
            <a:r>
              <a:rPr lang="ru-RU" sz="2800"/>
              <a:t>ассистанской</a:t>
            </a:r>
            <a:r>
              <a:rPr lang="ru-RU" sz="2800"/>
              <a:t> компании в области добровольного медицинского страхования на базе современных СУБД </a:t>
            </a:r>
            <a:r>
              <a:rPr lang="en-US" sz="2800"/>
              <a:t>Oracle </a:t>
            </a:r>
            <a:r>
              <a:rPr lang="ru-RU" sz="2800"/>
              <a:t>или </a:t>
            </a:r>
            <a:r>
              <a:rPr lang="en-US" sz="2800"/>
              <a:t>Postgres</a:t>
            </a:r>
            <a:endParaRPr lang="ru-RU" sz="2800"/>
          </a:p>
        </p:txBody>
      </p:sp>
      <p:pic>
        <p:nvPicPr>
          <p:cNvPr id="352686905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2968" y="4854216"/>
            <a:ext cx="849975" cy="849975"/>
          </a:xfrm>
          <a:prstGeom prst="rect">
            <a:avLst/>
          </a:prstGeom>
        </p:spPr>
      </p:pic>
      <p:pic>
        <p:nvPicPr>
          <p:cNvPr id="1704501393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81494" y="4854216"/>
            <a:ext cx="1008196" cy="1040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9304838" name="Прямоугольник 3"/>
          <p:cNvSpPr/>
          <p:nvPr/>
        </p:nvSpPr>
        <p:spPr bwMode="auto">
          <a:xfrm>
            <a:off x="4273394" y="1123837"/>
            <a:ext cx="2146838" cy="3108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Работа с ЛПУ</a:t>
            </a:r>
            <a:endParaRPr/>
          </a:p>
        </p:txBody>
      </p:sp>
      <p:sp>
        <p:nvSpPr>
          <p:cNvPr id="41227578" name="Прямоугольник 4"/>
          <p:cNvSpPr/>
          <p:nvPr/>
        </p:nvSpPr>
        <p:spPr bwMode="auto">
          <a:xfrm>
            <a:off x="4282131" y="1447345"/>
            <a:ext cx="2129364" cy="1411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Перечень ЛПУ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Услуги ЛПУ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Прейскуранты ЛПУ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Договоры с ЛПУ</a:t>
            </a:r>
            <a:endParaRPr lang="en-US" sz="1200"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Программы в ЛПУ</a:t>
            </a:r>
            <a:endParaRPr/>
          </a:p>
        </p:txBody>
      </p:sp>
      <p:sp>
        <p:nvSpPr>
          <p:cNvPr id="930789940" name="Прямоугольник 6"/>
          <p:cNvSpPr/>
          <p:nvPr/>
        </p:nvSpPr>
        <p:spPr bwMode="auto">
          <a:xfrm>
            <a:off x="8570248" y="1907960"/>
            <a:ext cx="2146838" cy="3108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Урегулирование</a:t>
            </a:r>
            <a:endParaRPr/>
          </a:p>
        </p:txBody>
      </p:sp>
      <p:sp>
        <p:nvSpPr>
          <p:cNvPr id="1310615741" name="Прямоугольник 7"/>
          <p:cNvSpPr/>
          <p:nvPr/>
        </p:nvSpPr>
        <p:spPr bwMode="auto">
          <a:xfrm>
            <a:off x="8568247" y="2225832"/>
            <a:ext cx="2146551" cy="2162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Бордеро в ЛПУ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Гарантийные письма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Медицинская экспертиза счетов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Техническая экспертиза счетов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Акты снятия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Дополнительные услуги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Медицинский пульт</a:t>
            </a:r>
            <a:endParaRPr/>
          </a:p>
          <a:p>
            <a:pPr>
              <a:defRPr/>
            </a:pPr>
            <a:endParaRPr lang="ru-RU" sz="1200"/>
          </a:p>
        </p:txBody>
      </p:sp>
      <p:sp>
        <p:nvSpPr>
          <p:cNvPr id="1141921498" name="Прямоугольник 9"/>
          <p:cNvSpPr/>
          <p:nvPr/>
        </p:nvSpPr>
        <p:spPr bwMode="auto">
          <a:xfrm>
            <a:off x="4273394" y="3880784"/>
            <a:ext cx="2146838" cy="3108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Работа с клиентами</a:t>
            </a:r>
            <a:endParaRPr lang="ru-RU" sz="1400"/>
          </a:p>
        </p:txBody>
      </p:sp>
      <p:sp>
        <p:nvSpPr>
          <p:cNvPr id="1925841512" name="Прямоугольник 10"/>
          <p:cNvSpPr/>
          <p:nvPr/>
        </p:nvSpPr>
        <p:spPr bwMode="auto">
          <a:xfrm>
            <a:off x="4282131" y="4204292"/>
            <a:ext cx="2129364" cy="14110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Учет страхователей</a:t>
            </a:r>
            <a:endParaRPr lang="ru-RU" sz="1200"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Учет Застрахованных</a:t>
            </a:r>
            <a:endParaRPr lang="ru-RU" sz="1200"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Договоры</a:t>
            </a:r>
            <a:endParaRPr lang="en-US" sz="1200"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Дополнительные соглашения</a:t>
            </a:r>
            <a:endParaRPr/>
          </a:p>
          <a:p>
            <a:pPr marL="171450" indent="-171450">
              <a:buFont typeface="Wingdings"/>
              <a:buChar char="Ø"/>
              <a:defRPr/>
            </a:pPr>
            <a:r>
              <a:rPr lang="ru-RU" sz="1200"/>
              <a:t>Полисы</a:t>
            </a:r>
            <a:endParaRPr lang="ru-RU" sz="1200"/>
          </a:p>
        </p:txBody>
      </p:sp>
      <p:sp>
        <p:nvSpPr>
          <p:cNvPr id="1611037723" name="Заголовок 1"/>
          <p:cNvSpPr>
            <a:spLocks noGrp="1"/>
          </p:cNvSpPr>
          <p:nvPr>
            <p:ph type="title"/>
          </p:nvPr>
        </p:nvSpPr>
        <p:spPr bwMode="auto"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/>
              <a:t>Основные функциональные </a:t>
            </a:r>
            <a:br>
              <a:rPr lang="ru-RU" sz="2800"/>
            </a:br>
            <a:r>
              <a:rPr lang="ru-RU" sz="2800"/>
              <a:t>блоки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70558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Фильтрация</a:t>
            </a:r>
            <a:br>
              <a:rPr lang="ru-RU"/>
            </a:br>
            <a:r>
              <a:rPr lang="ru-RU"/>
              <a:t>данных</a:t>
            </a:r>
            <a:endParaRPr lang="ru-RU"/>
          </a:p>
        </p:txBody>
      </p:sp>
      <p:sp>
        <p:nvSpPr>
          <p:cNvPr id="677049397" name="TextBox 3"/>
          <p:cNvSpPr txBox="1"/>
          <p:nvPr/>
        </p:nvSpPr>
        <p:spPr bwMode="auto">
          <a:xfrm>
            <a:off x="3940233" y="515389"/>
            <a:ext cx="7157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Одной из важнейших задач системы  - является аккумулирование большого количества данных и осуществление по ним поиска.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Обращение к данным начинается с фильтра, который позволяет максимально гибко отобрать именно те данные из массива доступных данных, которые Вам сейчас нужны: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886810289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21119" y="2546714"/>
            <a:ext cx="6675518" cy="3739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7117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Журналы с данными</a:t>
            </a:r>
            <a:endParaRPr lang="ru-RU"/>
          </a:p>
        </p:txBody>
      </p:sp>
      <p:sp>
        <p:nvSpPr>
          <p:cNvPr id="791532675" name="TextBox 4"/>
          <p:cNvSpPr txBox="1"/>
          <p:nvPr/>
        </p:nvSpPr>
        <p:spPr bwMode="auto">
          <a:xfrm>
            <a:off x="3940233" y="515389"/>
            <a:ext cx="715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Результатом работы любого фильтра является получение множества записей, который выводятся в журналы: 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84857650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15109" y="1561424"/>
            <a:ext cx="7407505" cy="3726007"/>
          </a:xfrm>
          <a:prstGeom prst="rect">
            <a:avLst/>
          </a:prstGeom>
        </p:spPr>
      </p:pic>
      <p:sp>
        <p:nvSpPr>
          <p:cNvPr id="586618704" name="TextBox 6"/>
          <p:cNvSpPr txBox="1"/>
          <p:nvPr/>
        </p:nvSpPr>
        <p:spPr bwMode="auto">
          <a:xfrm>
            <a:off x="3718561" y="5563985"/>
            <a:ext cx="715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Здесь Вы можете вносить добавлять, редактировать, удалять, импортировать и экспортировать во внешние системы записи с данными.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520872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400"/>
              <a:t>Редактирование записи на примере карточки</a:t>
            </a:r>
            <a:br>
              <a:rPr lang="ru-RU" sz="2400"/>
            </a:br>
            <a:r>
              <a:rPr lang="ru-RU" sz="2400"/>
              <a:t>ЛПУ</a:t>
            </a:r>
            <a:endParaRPr lang="ru-RU" sz="2400"/>
          </a:p>
        </p:txBody>
      </p:sp>
      <p:sp>
        <p:nvSpPr>
          <p:cNvPr id="247781803" name="TextBox 3"/>
          <p:cNvSpPr txBox="1"/>
          <p:nvPr/>
        </p:nvSpPr>
        <p:spPr bwMode="auto">
          <a:xfrm>
            <a:off x="3940233" y="515389"/>
            <a:ext cx="715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Редактирование записей происходит вот в таких формах, позволяющих как вводить данные вручную, так и прикреплять файлы и ссылки на файлы:</a:t>
            </a:r>
            <a:endParaRPr lang="ru-RU"/>
          </a:p>
        </p:txBody>
      </p:sp>
      <p:pic>
        <p:nvPicPr>
          <p:cNvPr id="14501944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66445" y="1619694"/>
            <a:ext cx="4824759" cy="487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68752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/>
              <a:t>Прикрепление ссылок на внешние файлы на примере карточки ЛПУ</a:t>
            </a:r>
            <a:endParaRPr lang="ru-RU" sz="2800"/>
          </a:p>
        </p:txBody>
      </p:sp>
      <p:pic>
        <p:nvPicPr>
          <p:cNvPr id="1544366410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00302" y="609457"/>
            <a:ext cx="5784273" cy="5843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466585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Договорные отношения с </a:t>
            </a:r>
            <a:br>
              <a:rPr lang="ru-RU"/>
            </a:br>
            <a:r>
              <a:rPr lang="ru-RU"/>
              <a:t>ЛПУ</a:t>
            </a:r>
            <a:endParaRPr lang="ru-RU"/>
          </a:p>
        </p:txBody>
      </p:sp>
      <p:sp>
        <p:nvSpPr>
          <p:cNvPr id="805867092" name="TextBox 3"/>
          <p:cNvSpPr txBox="1"/>
          <p:nvPr/>
        </p:nvSpPr>
        <p:spPr bwMode="auto">
          <a:xfrm>
            <a:off x="3940233" y="515389"/>
            <a:ext cx="715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 каждому лечебному учреждению система позволяет хранить заключенные с ним договоры, прикреплять к каждому договору ссылки на файлы, вести учет сроков, осуществлять пролонгацию</a:t>
            </a:r>
            <a:endParaRPr lang="ru-RU"/>
          </a:p>
        </p:txBody>
      </p:sp>
      <p:pic>
        <p:nvPicPr>
          <p:cNvPr id="755940312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3558" y="1638977"/>
            <a:ext cx="7504054" cy="4904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948605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/>
              <a:t>Учет счетов из ЛПУ</a:t>
            </a:r>
            <a:endParaRPr lang="ru-RU" sz="3200"/>
          </a:p>
        </p:txBody>
      </p:sp>
      <p:sp>
        <p:nvSpPr>
          <p:cNvPr id="954546362" name="TextBox 3"/>
          <p:cNvSpPr txBox="1"/>
          <p:nvPr/>
        </p:nvSpPr>
        <p:spPr bwMode="auto">
          <a:xfrm>
            <a:off x="3844983" y="715414"/>
            <a:ext cx="7157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К каждому лечебному учреждению система позволяет хранить счета из ЛПУ, проводить их медицинскую экспертизу, техническую экспертизу, осуществлять финансовый анализ в разрезе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Страхователя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Конкретного застрахованного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ЛПУ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ru-RU"/>
          </a:p>
          <a:p>
            <a:pPr>
              <a:defRPr/>
            </a:pPr>
            <a:r>
              <a:rPr lang="ru-RU"/>
              <a:t>Реализован импорт счетов из файлов </a:t>
            </a:r>
            <a:r>
              <a:rPr lang="en-US"/>
              <a:t>MS Excel.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satMod val="150000"/>
              <a:alpha val="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This value indicates the number of saves or revisions. The application is responsible for updating this value after each revision.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A9C098-A058-4A59-AA77-E2402053F600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purl.org/dc/elements/1.1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0</TotalTime>
  <Words>0</Words>
  <Application>ONLYOFFICE/9.0.4.50</Application>
  <PresentationFormat>On-screen Show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2024-01-31T14:32:06Z</dcterms:created>
  <dcterms:modified xsi:type="dcterms:W3CDTF">2025-08-27T19:10:41Z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